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30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3" r:id="rId13"/>
    <p:sldId id="522" r:id="rId14"/>
    <p:sldId id="524" r:id="rId15"/>
    <p:sldId id="525" r:id="rId16"/>
    <p:sldId id="526" r:id="rId17"/>
    <p:sldId id="527" r:id="rId18"/>
    <p:sldId id="528" r:id="rId19"/>
    <p:sldId id="529" r:id="rId20"/>
    <p:sldId id="274" r:id="rId21"/>
    <p:sldId id="530" r:id="rId22"/>
    <p:sldId id="531" r:id="rId23"/>
    <p:sldId id="540" r:id="rId24"/>
    <p:sldId id="541" r:id="rId25"/>
    <p:sldId id="542" r:id="rId26"/>
    <p:sldId id="543" r:id="rId27"/>
    <p:sldId id="544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60" r:id="rId45"/>
    <p:sldId id="554" r:id="rId46"/>
    <p:sldId id="555" r:id="rId47"/>
    <p:sldId id="556" r:id="rId48"/>
    <p:sldId id="557" r:id="rId49"/>
    <p:sldId id="558" r:id="rId50"/>
    <p:sldId id="559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9003"/>
  </p:normalViewPr>
  <p:slideViewPr>
    <p:cSldViewPr snapToGrid="0" snapToObjects="1">
      <p:cViewPr>
        <p:scale>
          <a:sx n="110" d="100"/>
          <a:sy n="110" d="100"/>
        </p:scale>
        <p:origin x="63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97198-5DAF-994E-852E-8F3A4370FC2B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BE81F-4383-4E4F-8F2F-46B527F314E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17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jp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第五單元 激勵函數</a:t>
            </a:r>
            <a:br>
              <a:rPr kumimoji="1" lang="en-US" altLang="zh-TW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第六單元 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在我們介紹貓狗圖片辨識的章節中，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曾經說過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分類問題會使用「機率」來處理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形函數能夠將資料轉換成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之間的數值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這正好符合機率是介於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44D28CD-2FFF-4241-AC83-19F7A07AEE8B}"/>
              </a:ext>
            </a:extLst>
          </p:cNvPr>
          <p:cNvGrpSpPr/>
          <p:nvPr/>
        </p:nvGrpSpPr>
        <p:grpSpPr>
          <a:xfrm>
            <a:off x="7640062" y="2358834"/>
            <a:ext cx="2432699" cy="3274188"/>
            <a:chOff x="7954884" y="2175954"/>
            <a:chExt cx="2432699" cy="32741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8BF7DE-4921-E545-BA8D-B86ECAF7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A51C6C7-CB3B-B348-90D2-6DB8E745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4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「斜坡函數」則是將負數的資料專換為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正數或零則維持原本的數值，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如果在處理資料時，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想要忽略負數的數值時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就可以採用這個函數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BF1C5B-FCC9-904A-8B9B-2B2D87418081}"/>
              </a:ext>
            </a:extLst>
          </p:cNvPr>
          <p:cNvGrpSpPr/>
          <p:nvPr/>
        </p:nvGrpSpPr>
        <p:grpSpPr>
          <a:xfrm>
            <a:off x="7537954" y="2358834"/>
            <a:ext cx="2377440" cy="3030347"/>
            <a:chOff x="7935468" y="2225770"/>
            <a:chExt cx="2377440" cy="303034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65B2616-A421-F440-94C8-C9EE43FA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F6F583A-598E-7748-A41B-A6FEDDFE5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4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5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793EE-FB10-2C45-8D1E-78A3BAD5243F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50CD2-0596-AF46-BF62-38A219248316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E0719-18A6-E347-A2A8-FC84B3477D5B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455BD8-A5D1-4648-B077-A4A45D4EA100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6ACB9A-4B54-C744-89D2-584E7D7C6711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104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2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132B751-778E-6547-B325-84ABCF010ABD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2B17649-7F07-FC49-B969-9D44A7121AEF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5E2E2D-551D-1748-80A3-5EACD882FC9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508B4A-B3FF-A044-B942-DC1C832BEF88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2E37A-B343-7548-AA5D-7CC8D9F38ECA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163152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CC4DB8-94D6-F141-8BAA-908ED38FAFDA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E4F87F-1C48-314A-8A3C-28EB708B5AA1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6CBDA77-D647-BE4E-99A3-0917120E9E15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41A8FD0-CB6E-6C48-B865-E75DA849224F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94C433-342B-DE4F-957B-40BBC269D2D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EE8258E-F604-E746-B309-8D312D4C0374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92F415D-0DA0-4443-BF1D-2BCE4E2BB822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15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7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A7A3A6-4693-EB48-BE29-D4360024D1C8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CA18ABA-025A-544C-AC02-29AA6E167112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A20E69-F248-7842-B479-6ED72671DE7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9F60D1-00BA-C043-8AAF-2AB09D678E5E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40AB37-F3C7-FF4D-96B5-8983B855772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899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E132FD-EB14-FA40-B2C2-3EE7241E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8" y="3429000"/>
            <a:ext cx="2056995" cy="20569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0F5C73-AC9B-5746-BA00-1CA50F04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66" y="2875205"/>
            <a:ext cx="2569395" cy="3640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A2F0A-B6A7-BC4A-B792-F0812F7C0609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60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181D028-8E9A-2743-8579-9CCE187AD894}"/>
              </a:ext>
            </a:extLst>
          </p:cNvPr>
          <p:cNvSpPr/>
          <p:nvPr/>
        </p:nvSpPr>
        <p:spPr>
          <a:xfrm>
            <a:off x="6096000" y="1999488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993137-6181-214C-809D-BADC7BFA39BD}"/>
              </a:ext>
            </a:extLst>
          </p:cNvPr>
          <p:cNvSpPr txBox="1"/>
          <p:nvPr/>
        </p:nvSpPr>
        <p:spPr>
          <a:xfrm>
            <a:off x="3108960" y="519988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第二章中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，我們介紹了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建立類神經網路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所需的流程，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但是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在運算上，類神經網路是如何自動調整權重的呢？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EFC613C-4366-DD49-80BF-610CD017E3F7}"/>
              </a:ext>
            </a:extLst>
          </p:cNvPr>
          <p:cNvCxnSpPr>
            <a:stCxn id="4" idx="0"/>
          </p:cNvCxnSpPr>
          <p:nvPr/>
        </p:nvCxnSpPr>
        <p:spPr>
          <a:xfrm flipV="1">
            <a:off x="6894612" y="4059936"/>
            <a:ext cx="621756" cy="1139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96-D469-5241-A4D4-89450C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D3487-61F2-E34B-A8A5-938271E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2" y="2348644"/>
            <a:ext cx="859182" cy="1027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2549E-2E00-2142-AD57-9202FFD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10" y="1869566"/>
            <a:ext cx="1027749" cy="102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656B72-BB25-5648-BF99-EB10B34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2826676"/>
            <a:ext cx="924973" cy="96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EA0AEF-7371-5044-B2DB-EC917D9F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9" y="2619839"/>
            <a:ext cx="1239401" cy="826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58AC35-2BBC-F04E-BAA8-5E76BCE2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" y="1631650"/>
            <a:ext cx="1239401" cy="8262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F11CC9E-FEA0-A743-BE4E-532CFB3B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1" y="2458112"/>
            <a:ext cx="929648" cy="8634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8EE6-0BDE-5E4F-9A73-E14BC223E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38" y="1644293"/>
            <a:ext cx="924974" cy="8107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0166C19-EAB3-EC44-ADFE-ECA103682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956" y="4296469"/>
            <a:ext cx="988618" cy="10277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72E68FB-7391-8249-9C6E-9EF62710F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22" y="3426829"/>
            <a:ext cx="1084125" cy="91339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CDEF123-6B60-194C-8D5B-16482A2E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724" y="3358122"/>
            <a:ext cx="859184" cy="93083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EC0EE26-3B5C-F84B-B1A3-FCBDCDBDD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3668" y="4653727"/>
            <a:ext cx="988619" cy="9546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59FE4E1-856B-CC4A-AD7D-6777178DD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558" y="4340228"/>
            <a:ext cx="980235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C31608D-CC01-E24B-BA31-38B764C83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8" y="3454364"/>
            <a:ext cx="988618" cy="8858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4085A9E-9A3A-A148-A4F5-F57D668A0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612" y="3531998"/>
            <a:ext cx="999260" cy="102774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D5762CC-5897-314A-BAA4-81A88DC0CA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142" y="1732054"/>
            <a:ext cx="1239400" cy="85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75DDE70-EA17-474D-BAA4-631AE9261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945" y="4480152"/>
            <a:ext cx="1176288" cy="88221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E7B0A6B-1168-CA4D-99B8-B363E7321688}"/>
              </a:ext>
            </a:extLst>
          </p:cNvPr>
          <p:cNvGrpSpPr/>
          <p:nvPr/>
        </p:nvGrpSpPr>
        <p:grpSpPr>
          <a:xfrm>
            <a:off x="7307001" y="1354811"/>
            <a:ext cx="4318831" cy="3514394"/>
            <a:chOff x="6305552" y="1586167"/>
            <a:chExt cx="4318831" cy="351439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B80EF5B-E299-494C-A7BD-B2B25B172CDD}"/>
                </a:ext>
              </a:extLst>
            </p:cNvPr>
            <p:cNvGrpSpPr/>
            <p:nvPr/>
          </p:nvGrpSpPr>
          <p:grpSpPr>
            <a:xfrm>
              <a:off x="6305552" y="1586167"/>
              <a:ext cx="4318831" cy="3514394"/>
              <a:chOff x="6789420" y="1601530"/>
              <a:chExt cx="4318831" cy="3514394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447C20FA-C28B-FE4C-A5C7-7C1CDB577A60}"/>
                  </a:ext>
                </a:extLst>
              </p:cNvPr>
              <p:cNvGrpSpPr/>
              <p:nvPr/>
            </p:nvGrpSpPr>
            <p:grpSpPr>
              <a:xfrm>
                <a:off x="6789420" y="1601530"/>
                <a:ext cx="1006920" cy="3514394"/>
                <a:chOff x="6789420" y="1601530"/>
                <a:chExt cx="1006920" cy="3514394"/>
              </a:xfrm>
            </p:grpSpPr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CA5758F-BE05-364B-8602-EE4C1D236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1601530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7" name="直線箭頭接點 76">
                  <a:extLst>
                    <a:ext uri="{FF2B5EF4-FFF2-40B4-BE49-F238E27FC236}">
                      <a16:creationId xmlns:a16="http://schemas.microsoft.com/office/drawing/2014/main" id="{386D1AD0-D223-5B40-B81B-E0AE549990DF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>
                  <a:off x="6789420" y="1853530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58CAC288-F8BD-5B46-9A85-3EE1B4F46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23544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9" name="直線箭頭接點 78">
                  <a:extLst>
                    <a:ext uri="{FF2B5EF4-FFF2-40B4-BE49-F238E27FC236}">
                      <a16:creationId xmlns:a16="http://schemas.microsoft.com/office/drawing/2014/main" id="{365A9694-3249-D848-95CF-C29E8A0CF2C2}"/>
                    </a:ext>
                  </a:extLst>
                </p:cNvPr>
                <p:cNvCxnSpPr>
                  <a:cxnSpLocks/>
                  <a:endCxn id="78" idx="2"/>
                </p:cNvCxnSpPr>
                <p:nvPr/>
              </p:nvCxnSpPr>
              <p:spPr>
                <a:xfrm>
                  <a:off x="6789420" y="2606497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2CB66853-160F-0D42-A5F3-40ED10D0BE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4611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1" name="直線箭頭接點 80">
                  <a:extLst>
                    <a:ext uri="{FF2B5EF4-FFF2-40B4-BE49-F238E27FC236}">
                      <a16:creationId xmlns:a16="http://schemas.microsoft.com/office/drawing/2014/main" id="{2B140B3B-754D-814B-B5E7-560B96DA992E}"/>
                    </a:ext>
                  </a:extLst>
                </p:cNvPr>
                <p:cNvCxnSpPr>
                  <a:cxnSpLocks/>
                  <a:endCxn id="80" idx="2"/>
                </p:cNvCxnSpPr>
                <p:nvPr/>
              </p:nvCxnSpPr>
              <p:spPr>
                <a:xfrm>
                  <a:off x="6789420" y="486392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CC862695-C25B-8F48-9A89-E9C0D40D49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860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3" name="直線箭頭接點 82">
                  <a:extLst>
                    <a:ext uri="{FF2B5EF4-FFF2-40B4-BE49-F238E27FC236}">
                      <a16:creationId xmlns:a16="http://schemas.microsoft.com/office/drawing/2014/main" id="{3F75DDAE-84FB-1640-B359-C4AE10FA7D78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6789420" y="4112431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97ADBBB6-5C7C-E641-AFEA-B1CC156E3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10746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5" name="直線箭頭接點 84">
                  <a:extLst>
                    <a:ext uri="{FF2B5EF4-FFF2-40B4-BE49-F238E27FC236}">
                      <a16:creationId xmlns:a16="http://schemas.microsoft.com/office/drawing/2014/main" id="{E112E4E0-2FB4-E648-87A5-E17BD3E39D2C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>
                  <a:off x="6789420" y="335946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71434A4-0675-9842-9961-2E7B7F86410E}"/>
                  </a:ext>
                </a:extLst>
              </p:cNvPr>
              <p:cNvGrpSpPr/>
              <p:nvPr/>
            </p:nvGrpSpPr>
            <p:grpSpPr>
              <a:xfrm>
                <a:off x="8946843" y="2111062"/>
                <a:ext cx="504000" cy="2500862"/>
                <a:chOff x="8946843" y="2111062"/>
                <a:chExt cx="504000" cy="2500862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ED15B51C-C374-A746-A5BB-91A7B4EEA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31098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AA884D5-B3FA-8D46-9E92-CA09E8F3DF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2111062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0130860A-91BA-9649-9783-AB0807608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4107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F6B6007F-18EE-9C48-A1E7-DFBCF7C9728E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7796340" y="1853530"/>
                <a:ext cx="1150503" cy="5095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FDE0A81-1D9C-7146-A060-B18896DB44F5}"/>
                  </a:ext>
                </a:extLst>
              </p:cNvPr>
              <p:cNvCxnSpPr>
                <a:cxnSpLocks/>
                <a:stCxn id="76" idx="6"/>
                <a:endCxn id="73" idx="2"/>
              </p:cNvCxnSpPr>
              <p:nvPr/>
            </p:nvCxnSpPr>
            <p:spPr>
              <a:xfrm>
                <a:off x="7796340" y="1853530"/>
                <a:ext cx="1150503" cy="15083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D55AB2-2475-0F46-B29A-F814898DB07A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7796340" y="1853530"/>
                <a:ext cx="1150503" cy="2506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48354F8-C8D2-964A-8E81-539A9A25E62A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434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FD7709-B2A8-8045-8B56-132DFAAD8F89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7796340" y="2606497"/>
                <a:ext cx="1150503" cy="755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A183D1D-1AE1-C140-A2D5-77E793B517D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7796340" y="2606497"/>
                <a:ext cx="1150503" cy="1753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2E60A2D-DA9F-F946-9C30-F2CCD41152E2}"/>
                  </a:ext>
                </a:extLst>
              </p:cNvPr>
              <p:cNvCxnSpPr>
                <a:cxnSpLocks/>
                <a:stCxn id="84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9964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716EFA9-E1CD-FC41-BE4C-E97474958D64}"/>
                  </a:ext>
                </a:extLst>
              </p:cNvPr>
              <p:cNvCxnSpPr>
                <a:cxnSpLocks/>
                <a:stCxn id="84" idx="6"/>
                <a:endCxn id="73" idx="2"/>
              </p:cNvCxnSpPr>
              <p:nvPr/>
            </p:nvCxnSpPr>
            <p:spPr>
              <a:xfrm>
                <a:off x="7796340" y="3359464"/>
                <a:ext cx="1150503" cy="24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3B41292E-5086-934A-81B1-195B0FD72C4E}"/>
                  </a:ext>
                </a:extLst>
              </p:cNvPr>
              <p:cNvCxnSpPr>
                <a:cxnSpLocks/>
                <a:stCxn id="84" idx="6"/>
                <a:endCxn id="75" idx="2"/>
              </p:cNvCxnSpPr>
              <p:nvPr/>
            </p:nvCxnSpPr>
            <p:spPr>
              <a:xfrm>
                <a:off x="7796340" y="3359464"/>
                <a:ext cx="1150503" cy="1000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95BD62-35EA-DB43-B7CC-CDDF0D0D4A36}"/>
                  </a:ext>
                </a:extLst>
              </p:cNvPr>
              <p:cNvCxnSpPr>
                <a:cxnSpLocks/>
                <a:stCxn id="82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174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079E78E-EE3B-7D46-A661-D89A87961700}"/>
                  </a:ext>
                </a:extLst>
              </p:cNvPr>
              <p:cNvCxnSpPr>
                <a:cxnSpLocks/>
                <a:stCxn id="82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75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646FA43-5E72-0349-B568-47D89D3D4780}"/>
                  </a:ext>
                </a:extLst>
              </p:cNvPr>
              <p:cNvCxnSpPr>
                <a:cxnSpLocks/>
                <a:stCxn id="82" idx="6"/>
                <a:endCxn id="75" idx="2"/>
              </p:cNvCxnSpPr>
              <p:nvPr/>
            </p:nvCxnSpPr>
            <p:spPr>
              <a:xfrm>
                <a:off x="7796340" y="4112431"/>
                <a:ext cx="1150503" cy="247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2430CEF-703B-B742-AC9A-F851E54AE7AB}"/>
                  </a:ext>
                </a:extLst>
              </p:cNvPr>
              <p:cNvCxnSpPr>
                <a:cxnSpLocks/>
                <a:stCxn id="80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500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8D68243-1964-D546-8F5B-9EF2254D07D1}"/>
                  </a:ext>
                </a:extLst>
              </p:cNvPr>
              <p:cNvCxnSpPr>
                <a:cxnSpLocks/>
                <a:stCxn id="80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15020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6A36C1B0-5C14-BA44-9FF8-C80C56F4649C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7796340" y="4359924"/>
                <a:ext cx="1150503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D908AD75-E8D7-D349-8C4B-D641A3787A19}"/>
                  </a:ext>
                </a:extLst>
              </p:cNvPr>
              <p:cNvGrpSpPr/>
              <p:nvPr/>
            </p:nvGrpSpPr>
            <p:grpSpPr>
              <a:xfrm>
                <a:off x="10604251" y="2587042"/>
                <a:ext cx="504000" cy="1512644"/>
                <a:chOff x="10349346" y="2599787"/>
                <a:chExt cx="504000" cy="1512644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AAB63147-CAA7-3249-B5E3-433EDF623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259978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1699C53A-2ABA-744E-A2A9-A547F5775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3608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F2E7A12-A065-CB42-8095-636B7E4EABBF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9450843" y="2363062"/>
                <a:ext cx="1153408" cy="47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9837D7-DD33-F342-B357-4793FBFF4E17}"/>
                  </a:ext>
                </a:extLst>
              </p:cNvPr>
              <p:cNvCxnSpPr>
                <a:cxnSpLocks/>
                <a:stCxn id="74" idx="6"/>
                <a:endCxn id="72" idx="2"/>
              </p:cNvCxnSpPr>
              <p:nvPr/>
            </p:nvCxnSpPr>
            <p:spPr>
              <a:xfrm>
                <a:off x="9450843" y="2363062"/>
                <a:ext cx="1153408" cy="1484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223B1-268F-2B44-BCB2-D2EF730F9AA4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522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F9353A4-0148-0A46-B08F-CFBA75A5720A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450843" y="3361897"/>
                <a:ext cx="1153408" cy="4857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522074EF-22AB-CD4A-850D-A7DDBD6EC0A4}"/>
                  </a:ext>
                </a:extLst>
              </p:cNvPr>
              <p:cNvCxnSpPr>
                <a:cxnSpLocks/>
                <a:stCxn id="75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15208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57FF24B0-FAB3-FB4A-B347-A794F3EDB9AC}"/>
                  </a:ext>
                </a:extLst>
              </p:cNvPr>
              <p:cNvCxnSpPr>
                <a:cxnSpLocks/>
                <a:stCxn id="75" idx="6"/>
                <a:endCxn id="72" idx="2"/>
              </p:cNvCxnSpPr>
              <p:nvPr/>
            </p:nvCxnSpPr>
            <p:spPr>
              <a:xfrm flipV="1">
                <a:off x="9450843" y="3847686"/>
                <a:ext cx="1153408" cy="512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3735789-BB79-4A4C-A5C9-0D3D67DFFF8B}"/>
                </a:ext>
              </a:extLst>
            </p:cNvPr>
            <p:cNvSpPr/>
            <p:nvPr/>
          </p:nvSpPr>
          <p:spPr>
            <a:xfrm>
              <a:off x="7419605" y="2114211"/>
              <a:ext cx="936237" cy="24622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659EA98-4529-074B-A95A-5A91641A0DCC}"/>
                </a:ext>
              </a:extLst>
            </p:cNvPr>
            <p:cNvSpPr/>
            <p:nvPr/>
          </p:nvSpPr>
          <p:spPr>
            <a:xfrm>
              <a:off x="9075560" y="2327701"/>
              <a:ext cx="936237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3343AE4-87D8-094D-865C-A75D105BC054}"/>
                </a:ext>
              </a:extLst>
            </p:cNvPr>
            <p:cNvSpPr txBox="1"/>
            <p:nvPr/>
          </p:nvSpPr>
          <p:spPr>
            <a:xfrm>
              <a:off x="10175855" y="2639013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0A6FDDD-1138-0A4E-8CB1-6556CBC93243}"/>
                </a:ext>
              </a:extLst>
            </p:cNvPr>
            <p:cNvSpPr txBox="1"/>
            <p:nvPr/>
          </p:nvSpPr>
          <p:spPr>
            <a:xfrm>
              <a:off x="10175855" y="3647657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11FEEFD1-76E5-B049-8761-81E0906050BE}"/>
              </a:ext>
            </a:extLst>
          </p:cNvPr>
          <p:cNvSpPr/>
          <p:nvPr/>
        </p:nvSpPr>
        <p:spPr>
          <a:xfrm>
            <a:off x="4616035" y="3019667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27FE104-416F-7540-8B15-CF01CF245D77}"/>
              </a:ext>
            </a:extLst>
          </p:cNvPr>
          <p:cNvCxnSpPr>
            <a:cxnSpLocks/>
          </p:cNvCxnSpPr>
          <p:nvPr/>
        </p:nvCxnSpPr>
        <p:spPr>
          <a:xfrm flipV="1">
            <a:off x="4663787" y="3601841"/>
            <a:ext cx="2585443" cy="666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E8264D-2A8A-F043-869F-C32292CC6765}"/>
              </a:ext>
            </a:extLst>
          </p:cNvPr>
          <p:cNvSpPr txBox="1"/>
          <p:nvPr/>
        </p:nvSpPr>
        <p:spPr>
          <a:xfrm>
            <a:off x="4643360" y="30449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C3471BB-3CA3-264E-AD8D-372F49868C5B}"/>
              </a:ext>
            </a:extLst>
          </p:cNvPr>
          <p:cNvSpPr/>
          <p:nvPr/>
        </p:nvSpPr>
        <p:spPr>
          <a:xfrm>
            <a:off x="4365229" y="2291383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120F04-E6E3-6F4A-9523-29CE1E77D025}"/>
              </a:ext>
            </a:extLst>
          </p:cNvPr>
          <p:cNvSpPr txBox="1"/>
          <p:nvPr/>
        </p:nvSpPr>
        <p:spPr>
          <a:xfrm>
            <a:off x="2655538" y="54018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還記得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嗎？其實類神經網路跟我們一樣，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是可以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從錯誤中學習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的，而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接下來要介紹的「學習演算法」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利用「誤差」計算權重應該如何調整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7356661-B55B-0446-BF24-042B89C3D26F}"/>
              </a:ext>
            </a:extLst>
          </p:cNvPr>
          <p:cNvCxnSpPr>
            <a:cxnSpLocks/>
            <a:stCxn id="87" idx="0"/>
            <a:endCxn id="86" idx="4"/>
          </p:cNvCxnSpPr>
          <p:nvPr/>
        </p:nvCxnSpPr>
        <p:spPr>
          <a:xfrm flipH="1" flipV="1">
            <a:off x="5785597" y="4351831"/>
            <a:ext cx="1117258" cy="105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CAD371B-43A7-E141-9598-5A608DF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3" y="3308302"/>
            <a:ext cx="4431793" cy="34413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，我們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3990729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50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8561A4A-9FA2-5440-8E43-2CAE0484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2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9F3CA82-EE56-9E47-B0B8-21716E17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4615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在計算誤差後，學習演算法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可能會調整「所有的」權重，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或是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個」輸入值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294E97E2-7375-DD4F-9F64-99344F0F87B8}"/>
              </a:ext>
            </a:extLst>
          </p:cNvPr>
          <p:cNvSpPr/>
          <p:nvPr/>
        </p:nvSpPr>
        <p:spPr>
          <a:xfrm>
            <a:off x="2706624" y="2266532"/>
            <a:ext cx="4376928" cy="1878748"/>
          </a:xfrm>
          <a:custGeom>
            <a:avLst/>
            <a:gdLst>
              <a:gd name="connsiteX0" fmla="*/ 4376928 w 4376928"/>
              <a:gd name="connsiteY0" fmla="*/ 1878748 h 1878748"/>
              <a:gd name="connsiteX1" fmla="*/ 1719072 w 4376928"/>
              <a:gd name="connsiteY1" fmla="*/ 49948 h 1878748"/>
              <a:gd name="connsiteX2" fmla="*/ 0 w 4376928"/>
              <a:gd name="connsiteY2" fmla="*/ 696124 h 187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6928" h="1878748">
                <a:moveTo>
                  <a:pt x="4376928" y="1878748"/>
                </a:moveTo>
                <a:cubicBezTo>
                  <a:pt x="3412744" y="1062900"/>
                  <a:pt x="2448560" y="247052"/>
                  <a:pt x="1719072" y="49948"/>
                </a:cubicBezTo>
                <a:cubicBezTo>
                  <a:pt x="989584" y="-147156"/>
                  <a:pt x="494792" y="274484"/>
                  <a:pt x="0" y="6961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96C64F9E-984A-7646-8674-EFA028580FCA}"/>
              </a:ext>
            </a:extLst>
          </p:cNvPr>
          <p:cNvSpPr/>
          <p:nvPr/>
        </p:nvSpPr>
        <p:spPr>
          <a:xfrm>
            <a:off x="2572512" y="2943263"/>
            <a:ext cx="4498848" cy="1177633"/>
          </a:xfrm>
          <a:custGeom>
            <a:avLst/>
            <a:gdLst>
              <a:gd name="connsiteX0" fmla="*/ 4498848 w 4498848"/>
              <a:gd name="connsiteY0" fmla="*/ 1177633 h 1177633"/>
              <a:gd name="connsiteX1" fmla="*/ 1694688 w 4498848"/>
              <a:gd name="connsiteY1" fmla="*/ 31585 h 1177633"/>
              <a:gd name="connsiteX2" fmla="*/ 0 w 4498848"/>
              <a:gd name="connsiteY2" fmla="*/ 433921 h 117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8848" h="1177633">
                <a:moveTo>
                  <a:pt x="4498848" y="1177633"/>
                </a:moveTo>
                <a:cubicBezTo>
                  <a:pt x="3471672" y="666585"/>
                  <a:pt x="2444496" y="155537"/>
                  <a:pt x="1694688" y="31585"/>
                </a:cubicBezTo>
                <a:cubicBezTo>
                  <a:pt x="944880" y="-92367"/>
                  <a:pt x="472440" y="170777"/>
                  <a:pt x="0" y="4339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C474DF4F-0505-494C-8E3E-D243D1FC49BD}"/>
              </a:ext>
            </a:extLst>
          </p:cNvPr>
          <p:cNvSpPr/>
          <p:nvPr/>
        </p:nvSpPr>
        <p:spPr>
          <a:xfrm>
            <a:off x="2706624" y="3547126"/>
            <a:ext cx="4352544" cy="585962"/>
          </a:xfrm>
          <a:custGeom>
            <a:avLst/>
            <a:gdLst>
              <a:gd name="connsiteX0" fmla="*/ 4352544 w 4352544"/>
              <a:gd name="connsiteY0" fmla="*/ 585962 h 585962"/>
              <a:gd name="connsiteX1" fmla="*/ 1328928 w 4352544"/>
              <a:gd name="connsiteY1" fmla="*/ 746 h 585962"/>
              <a:gd name="connsiteX2" fmla="*/ 0 w 4352544"/>
              <a:gd name="connsiteY2" fmla="*/ 488426 h 5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2544" h="585962">
                <a:moveTo>
                  <a:pt x="4352544" y="585962"/>
                </a:moveTo>
                <a:cubicBezTo>
                  <a:pt x="3203448" y="301482"/>
                  <a:pt x="2054352" y="17002"/>
                  <a:pt x="1328928" y="746"/>
                </a:cubicBezTo>
                <a:cubicBezTo>
                  <a:pt x="603504" y="-15510"/>
                  <a:pt x="301752" y="236458"/>
                  <a:pt x="0" y="48842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524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797C647-C5F8-A740-AA5C-9B7C010D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5109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學習演算法可能會調整權重很多次，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上方演算法這樣表示，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解讀為「第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t+1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4456747-7151-214A-A25F-A8D829C7C5FB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7A988DE-D27B-4A4B-95BE-FB6B5F65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428B5FA-FA64-AC4D-BD23-5C36B0D06B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0BE4B4B-0C08-FB4E-8560-F3F0E14AD191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2FC4F3-ABC4-2E4D-AC48-543CCAF071E0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52A1BDD-9C9D-D04F-96AE-E23019927C97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1185253-84FC-2B40-95CB-4D90DB9ED5CC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2BB6B9-DFC3-2441-A577-424F2DD45739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F2161EB-12DC-E640-99E6-986119ED4F10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29CCCCF-2350-784D-8ACF-5FE31270C37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39282E7-5FEB-2145-ADB0-4BCA7615E66A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3C81BF49-A054-B147-8537-889F2710983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DA215336-DE2F-AF4E-BAD0-BD74405C35AE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8CC373E2-C687-B34B-B905-323AEAA0F1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2636AD-07BE-F144-A622-143A5A21355B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923B8587-1E6C-DF4D-A2CC-31EB6DF1CBEC}"/>
              </a:ext>
            </a:extLst>
          </p:cNvPr>
          <p:cNvSpPr/>
          <p:nvPr/>
        </p:nvSpPr>
        <p:spPr>
          <a:xfrm>
            <a:off x="4074289" y="2394586"/>
            <a:ext cx="2419108" cy="2489930"/>
          </a:xfrm>
          <a:custGeom>
            <a:avLst/>
            <a:gdLst>
              <a:gd name="connsiteX0" fmla="*/ 2419108 w 2419108"/>
              <a:gd name="connsiteY0" fmla="*/ 2489930 h 2489930"/>
              <a:gd name="connsiteX1" fmla="*/ 1435260 w 2419108"/>
              <a:gd name="connsiteY1" fmla="*/ 232867 h 2489930"/>
              <a:gd name="connsiteX2" fmla="*/ 0 w 2419108"/>
              <a:gd name="connsiteY2" fmla="*/ 186568 h 248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108" h="2489930">
                <a:moveTo>
                  <a:pt x="2419108" y="2489930"/>
                </a:moveTo>
                <a:cubicBezTo>
                  <a:pt x="2128776" y="1553345"/>
                  <a:pt x="1838445" y="616761"/>
                  <a:pt x="1435260" y="232867"/>
                </a:cubicBezTo>
                <a:cubicBezTo>
                  <a:pt x="1032075" y="-151027"/>
                  <a:pt x="516037" y="17770"/>
                  <a:pt x="0" y="186568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479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>
            <a:extLst>
              <a:ext uri="{FF2B5EF4-FFF2-40B4-BE49-F238E27FC236}">
                <a16:creationId xmlns:a16="http://schemas.microsoft.com/office/drawing/2014/main" id="{07AF028D-5C2C-1D44-812A-C51529707385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422483F-A7F6-D349-A4DD-36C7D938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483D83C-4F46-FB48-9E23-B17B2F958607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BDA6AAD-91FB-2546-8E82-F14C8534AC18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4CC4557-6378-1840-82A8-9BE269E5EA29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E5CE5626-C0D3-2E47-A375-4E3F5D715D16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5D888F59-658B-6941-866A-82A971782C10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B36255F-7396-A541-A425-AA7B4C6CFBBC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BE9024A-9D81-274E-B619-314B47BBA20C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EA7CAE5-7EDB-6D43-9DC0-3398A6E9084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733A0E2E-0E64-E24E-B1D5-621009580511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9" name="手繪多邊形 58">
              <a:extLst>
                <a:ext uri="{FF2B5EF4-FFF2-40B4-BE49-F238E27FC236}">
                  <a16:creationId xmlns:a16="http://schemas.microsoft.com/office/drawing/2014/main" id="{111DE24B-75B5-C241-9A1F-58F02F54380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手繪多邊形 59">
              <a:extLst>
                <a:ext uri="{FF2B5EF4-FFF2-40B4-BE49-F238E27FC236}">
                  <a16:creationId xmlns:a16="http://schemas.microsoft.com/office/drawing/2014/main" id="{C6849119-66EC-334A-A8EF-C795323C94FB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手繪多邊形 60">
              <a:extLst>
                <a:ext uri="{FF2B5EF4-FFF2-40B4-BE49-F238E27FC236}">
                  <a16:creationId xmlns:a16="http://schemas.microsoft.com/office/drawing/2014/main" id="{1F57F28F-5E1C-1B43-8A2C-77F62DAA09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1DD0A49-8722-6E45-9A29-302252584644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白話一些就是，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此次的權重調整為下一次的權重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C962845-C7BE-DD44-AEE8-0458D51F6BA1}"/>
              </a:ext>
            </a:extLst>
          </p:cNvPr>
          <p:cNvSpPr/>
          <p:nvPr/>
        </p:nvSpPr>
        <p:spPr>
          <a:xfrm>
            <a:off x="4062714" y="2375162"/>
            <a:ext cx="2384385" cy="1699127"/>
          </a:xfrm>
          <a:custGeom>
            <a:avLst/>
            <a:gdLst>
              <a:gd name="connsiteX0" fmla="*/ 2384385 w 2384385"/>
              <a:gd name="connsiteY0" fmla="*/ 1699127 h 1699127"/>
              <a:gd name="connsiteX1" fmla="*/ 1111170 w 2384385"/>
              <a:gd name="connsiteY1" fmla="*/ 113395 h 1699127"/>
              <a:gd name="connsiteX2" fmla="*/ 0 w 2384385"/>
              <a:gd name="connsiteY2" fmla="*/ 252291 h 16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4385" h="1699127">
                <a:moveTo>
                  <a:pt x="2384385" y="1699127"/>
                </a:moveTo>
                <a:cubicBezTo>
                  <a:pt x="1946476" y="1026830"/>
                  <a:pt x="1508567" y="354534"/>
                  <a:pt x="1111170" y="113395"/>
                </a:cubicBezTo>
                <a:cubicBezTo>
                  <a:pt x="713773" y="-127744"/>
                  <a:pt x="356886" y="62273"/>
                  <a:pt x="0" y="2522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289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，我們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57DA51A-E51B-C14B-8FA4-D4C3E5AFE13C}"/>
              </a:ext>
            </a:extLst>
          </p:cNvPr>
          <p:cNvSpPr/>
          <p:nvPr/>
        </p:nvSpPr>
        <p:spPr>
          <a:xfrm>
            <a:off x="396241" y="3573676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1F438D-51D2-804C-A01D-6782A1DD9F89}"/>
              </a:ext>
            </a:extLst>
          </p:cNvPr>
          <p:cNvSpPr/>
          <p:nvPr/>
        </p:nvSpPr>
        <p:spPr>
          <a:xfrm>
            <a:off x="2802761" y="3483125"/>
            <a:ext cx="2414016" cy="14173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2DEAA0F-C88F-D742-B274-8539EA89E0FB}"/>
              </a:ext>
            </a:extLst>
          </p:cNvPr>
          <p:cNvSpPr/>
          <p:nvPr/>
        </p:nvSpPr>
        <p:spPr>
          <a:xfrm>
            <a:off x="3850379" y="3833545"/>
            <a:ext cx="1149849" cy="7802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/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E672-D751-244B-804F-1A7A5537D7D3}"/>
              </a:ext>
            </a:extLst>
          </p:cNvPr>
          <p:cNvSpPr txBox="1"/>
          <p:nvPr/>
        </p:nvSpPr>
        <p:spPr>
          <a:xfrm>
            <a:off x="838200" y="5691020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這個演算法主要的設計原理是透過誤差來決定權重需要多少調整，</a:t>
            </a: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如果誤差很大，權重調整的幅度就會大，反之則調整幅度就會小。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87B2C26-652B-834C-B9EE-6B0B2C047164}"/>
              </a:ext>
            </a:extLst>
          </p:cNvPr>
          <p:cNvSpPr/>
          <p:nvPr/>
        </p:nvSpPr>
        <p:spPr>
          <a:xfrm>
            <a:off x="6589779" y="3573675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4530AA-4EA9-3742-9EF2-E6DF12FF114F}"/>
              </a:ext>
            </a:extLst>
          </p:cNvPr>
          <p:cNvSpPr/>
          <p:nvPr/>
        </p:nvSpPr>
        <p:spPr>
          <a:xfrm>
            <a:off x="9011896" y="3483125"/>
            <a:ext cx="2414016" cy="14173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BC12EF-94AF-ED46-9785-156F2ADB449B}"/>
              </a:ext>
            </a:extLst>
          </p:cNvPr>
          <p:cNvSpPr/>
          <p:nvPr/>
        </p:nvSpPr>
        <p:spPr>
          <a:xfrm>
            <a:off x="10059514" y="3833545"/>
            <a:ext cx="1149849" cy="7802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/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DFBE0C-37A5-E540-9880-597B1344867F}"/>
              </a:ext>
            </a:extLst>
          </p:cNvPr>
          <p:cNvSpPr txBox="1"/>
          <p:nvPr/>
        </p:nvSpPr>
        <p:spPr>
          <a:xfrm>
            <a:off x="4266694" y="352984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較大的誤差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9C942D-653A-F942-9DE9-76F9D032E245}"/>
              </a:ext>
            </a:extLst>
          </p:cNvPr>
          <p:cNvSpPr txBox="1"/>
          <p:nvPr/>
        </p:nvSpPr>
        <p:spPr>
          <a:xfrm>
            <a:off x="10475829" y="352984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較小的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誤差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4DA6B0-93F7-484A-8582-B7FE741DBD04}"/>
              </a:ext>
            </a:extLst>
          </p:cNvPr>
          <p:cNvSpPr txBox="1"/>
          <p:nvPr/>
        </p:nvSpPr>
        <p:spPr>
          <a:xfrm>
            <a:off x="10297257" y="4699156"/>
            <a:ext cx="14670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較少的調整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9ED258-26FD-B24F-B373-832B23112BC5}"/>
              </a:ext>
            </a:extLst>
          </p:cNvPr>
          <p:cNvSpPr txBox="1"/>
          <p:nvPr/>
        </p:nvSpPr>
        <p:spPr>
          <a:xfrm>
            <a:off x="4088122" y="4699156"/>
            <a:ext cx="14670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較多的調整</a:t>
            </a:r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DD61E9DB-3BC2-024C-9065-8CC8C83C535B}"/>
              </a:ext>
            </a:extLst>
          </p:cNvPr>
          <p:cNvSpPr/>
          <p:nvPr/>
        </p:nvSpPr>
        <p:spPr>
          <a:xfrm>
            <a:off x="5486400" y="4389120"/>
            <a:ext cx="828453" cy="1304544"/>
          </a:xfrm>
          <a:custGeom>
            <a:avLst/>
            <a:gdLst>
              <a:gd name="connsiteX0" fmla="*/ 536448 w 828453"/>
              <a:gd name="connsiteY0" fmla="*/ 1304544 h 1304544"/>
              <a:gd name="connsiteX1" fmla="*/ 804672 w 828453"/>
              <a:gd name="connsiteY1" fmla="*/ 768096 h 1304544"/>
              <a:gd name="connsiteX2" fmla="*/ 0 w 828453"/>
              <a:gd name="connsiteY2" fmla="*/ 0 h 13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53" h="1304544">
                <a:moveTo>
                  <a:pt x="536448" y="1304544"/>
                </a:moveTo>
                <a:cubicBezTo>
                  <a:pt x="715264" y="1145032"/>
                  <a:pt x="894080" y="985520"/>
                  <a:pt x="804672" y="768096"/>
                </a:cubicBezTo>
                <a:cubicBezTo>
                  <a:pt x="715264" y="550672"/>
                  <a:pt x="357632" y="275336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A7C149D9-701C-7740-A6F7-6506F6B4A46E}"/>
              </a:ext>
            </a:extLst>
          </p:cNvPr>
          <p:cNvSpPr/>
          <p:nvPr/>
        </p:nvSpPr>
        <p:spPr>
          <a:xfrm>
            <a:off x="6042188" y="4686749"/>
            <a:ext cx="2901696" cy="999744"/>
          </a:xfrm>
          <a:custGeom>
            <a:avLst/>
            <a:gdLst>
              <a:gd name="connsiteX0" fmla="*/ 0 w 2901696"/>
              <a:gd name="connsiteY0" fmla="*/ 999744 h 999744"/>
              <a:gd name="connsiteX1" fmla="*/ 950976 w 2901696"/>
              <a:gd name="connsiteY1" fmla="*/ 304800 h 999744"/>
              <a:gd name="connsiteX2" fmla="*/ 2901696 w 2901696"/>
              <a:gd name="connsiteY2" fmla="*/ 0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696" h="999744">
                <a:moveTo>
                  <a:pt x="0" y="999744"/>
                </a:moveTo>
                <a:cubicBezTo>
                  <a:pt x="233680" y="735584"/>
                  <a:pt x="467360" y="471424"/>
                  <a:pt x="950976" y="304800"/>
                </a:cubicBezTo>
                <a:cubicBezTo>
                  <a:pt x="1434592" y="138176"/>
                  <a:pt x="2168144" y="69088"/>
                  <a:pt x="2901696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2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雖然我們分析了這個演算法為何這樣設計，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但為了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更容易理解這個演算法設計的用意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讓我們用先前健康照護的例子來理解這個演算法吧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45" y="3607653"/>
            <a:ext cx="6070363" cy="22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886910" y="36464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577492" y="2819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CA1172-27FE-E641-9D09-0CB0CD75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1" b="9367"/>
          <a:stretch/>
        </p:blipFill>
        <p:spPr>
          <a:xfrm>
            <a:off x="2290860" y="3152493"/>
            <a:ext cx="2698272" cy="3340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4C3B9E-A4BB-7043-95FB-B6AD4BFB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" b="10397"/>
          <a:stretch/>
        </p:blipFill>
        <p:spPr>
          <a:xfrm rot="16200000">
            <a:off x="7032309" y="2697515"/>
            <a:ext cx="2757247" cy="4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A36EE30-FF59-7144-981D-E62C0406025E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2DD31372-3B26-764C-995A-40688656B593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180956" y="391125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若在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、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皆為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的情況下，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輸入小恩的資料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832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467934" y="391169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B50A8D4B-3279-1744-92B6-9F7B6DABA4AE}"/>
              </a:ext>
            </a:extLst>
          </p:cNvPr>
          <p:cNvSpPr/>
          <p:nvPr/>
        </p:nvSpPr>
        <p:spPr>
          <a:xfrm>
            <a:off x="8802624" y="4742688"/>
            <a:ext cx="649240" cy="1207008"/>
          </a:xfrm>
          <a:custGeom>
            <a:avLst/>
            <a:gdLst>
              <a:gd name="connsiteX0" fmla="*/ 390144 w 649240"/>
              <a:gd name="connsiteY0" fmla="*/ 0 h 1207008"/>
              <a:gd name="connsiteX1" fmla="*/ 633984 w 649240"/>
              <a:gd name="connsiteY1" fmla="*/ 487680 h 1207008"/>
              <a:gd name="connsiteX2" fmla="*/ 0 w 649240"/>
              <a:gd name="connsiteY2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40" h="1207008">
                <a:moveTo>
                  <a:pt x="390144" y="0"/>
                </a:moveTo>
                <a:cubicBezTo>
                  <a:pt x="544576" y="143256"/>
                  <a:pt x="699008" y="286512"/>
                  <a:pt x="633984" y="487680"/>
                </a:cubicBezTo>
                <a:cubicBezTo>
                  <a:pt x="568960" y="688848"/>
                  <a:pt x="284480" y="947928"/>
                  <a:pt x="0" y="120700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0E1E927-8B31-D846-9E59-8CDEE5D3B0E8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5A0D4C9C-50D5-5E4D-B500-D9FBE79AE95D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992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410C086C-473B-7B49-A62E-8B5D02DAB672}"/>
              </a:ext>
            </a:extLst>
          </p:cNvPr>
          <p:cNvSpPr/>
          <p:nvPr/>
        </p:nvSpPr>
        <p:spPr>
          <a:xfrm>
            <a:off x="9968558" y="2855947"/>
            <a:ext cx="967666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7A9BC0B-FD94-D544-A077-1374DD3D92C7}"/>
              </a:ext>
            </a:extLst>
          </p:cNvPr>
          <p:cNvSpPr/>
          <p:nvPr/>
        </p:nvSpPr>
        <p:spPr>
          <a:xfrm>
            <a:off x="10243043" y="4399639"/>
            <a:ext cx="1462701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20CFEB94-8097-4B48-9AB9-FA9BD49DA8A7}"/>
              </a:ext>
            </a:extLst>
          </p:cNvPr>
          <p:cNvSpPr/>
          <p:nvPr/>
        </p:nvSpPr>
        <p:spPr>
          <a:xfrm>
            <a:off x="10984992" y="3425952"/>
            <a:ext cx="291321" cy="902208"/>
          </a:xfrm>
          <a:custGeom>
            <a:avLst/>
            <a:gdLst>
              <a:gd name="connsiteX0" fmla="*/ 0 w 291321"/>
              <a:gd name="connsiteY0" fmla="*/ 0 h 902208"/>
              <a:gd name="connsiteX1" fmla="*/ 280416 w 291321"/>
              <a:gd name="connsiteY1" fmla="*/ 377952 h 902208"/>
              <a:gd name="connsiteX2" fmla="*/ 207264 w 291321"/>
              <a:gd name="connsiteY2" fmla="*/ 902208 h 90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21" h="902208">
                <a:moveTo>
                  <a:pt x="0" y="0"/>
                </a:moveTo>
                <a:cubicBezTo>
                  <a:pt x="122936" y="113792"/>
                  <a:pt x="245872" y="227584"/>
                  <a:pt x="280416" y="377952"/>
                </a:cubicBezTo>
                <a:cubicBezTo>
                  <a:pt x="314960" y="528320"/>
                  <a:pt x="261112" y="715264"/>
                  <a:pt x="207264" y="9022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C1CEE7A8-70C6-3440-82A9-7EECA22218A4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994251" y="4771069"/>
            <a:ext cx="1186705" cy="50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9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7270CB6B-8019-8B4E-A56A-DA405CD60751}"/>
              </a:ext>
            </a:extLst>
          </p:cNvPr>
          <p:cNvSpPr/>
          <p:nvPr/>
        </p:nvSpPr>
        <p:spPr>
          <a:xfrm>
            <a:off x="3397927" y="4479604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D5F7297-22FB-824E-8935-A8A9406F0E0F}"/>
              </a:ext>
            </a:extLst>
          </p:cNvPr>
          <p:cNvSpPr/>
          <p:nvPr/>
        </p:nvSpPr>
        <p:spPr>
          <a:xfrm>
            <a:off x="3397927" y="5621651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EEBEE1-2C0C-7640-BCB5-47015308EFBE}"/>
              </a:ext>
            </a:extLst>
          </p:cNvPr>
          <p:cNvSpPr txBox="1"/>
          <p:nvPr/>
        </p:nvSpPr>
        <p:spPr>
          <a:xfrm>
            <a:off x="6852522" y="562165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學習率太高或太低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會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有什麼影響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B0D6B346-0BC2-5148-947F-F6F9ABE151FE}"/>
              </a:ext>
            </a:extLst>
          </p:cNvPr>
          <p:cNvCxnSpPr>
            <a:stCxn id="36" idx="1"/>
            <a:endCxn id="33" idx="6"/>
          </p:cNvCxnSpPr>
          <p:nvPr/>
        </p:nvCxnSpPr>
        <p:spPr>
          <a:xfrm flipH="1" flipV="1">
            <a:off x="4267200" y="4901587"/>
            <a:ext cx="2585322" cy="113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FAA911F7-91C4-6341-A4B7-D91FF180E7E7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flipH="1">
            <a:off x="4267200" y="6037150"/>
            <a:ext cx="258532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4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794171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E6DCF67-F29D-C445-819D-0A4D2B4F044C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019154" y="4888992"/>
            <a:ext cx="2161802" cy="3631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4619A-30AF-5242-BB50-C6430D702F36}"/>
              </a:ext>
            </a:extLst>
          </p:cNvPr>
          <p:cNvSpPr txBox="1"/>
          <p:nvPr/>
        </p:nvSpPr>
        <p:spPr>
          <a:xfrm>
            <a:off x="5238961" y="512150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設定學習率</a:t>
            </a:r>
            <a:endParaRPr kumimoji="1" lang="en-US" altLang="zh-TW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為</a:t>
            </a:r>
            <a:r>
              <a:rPr kumimoji="1" lang="en-US" altLang="zh-TW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0.0001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612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橢圓 1">
            <a:extLst>
              <a:ext uri="{FF2B5EF4-FFF2-40B4-BE49-F238E27FC236}">
                <a16:creationId xmlns:a16="http://schemas.microsoft.com/office/drawing/2014/main" id="{F8F90D2E-107C-9D49-8F71-EE2042799E22}"/>
              </a:ext>
            </a:extLst>
          </p:cNvPr>
          <p:cNvSpPr/>
          <p:nvPr/>
        </p:nvSpPr>
        <p:spPr>
          <a:xfrm>
            <a:off x="8507392" y="3940524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79FCBE6C-A87E-B34A-98DD-5B78188F845C}"/>
              </a:ext>
            </a:extLst>
          </p:cNvPr>
          <p:cNvSpPr/>
          <p:nvPr/>
        </p:nvSpPr>
        <p:spPr>
          <a:xfrm>
            <a:off x="8507391" y="5759203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89B90FB-4ECE-094A-87EE-76CAD7D12C54}"/>
              </a:ext>
            </a:extLst>
          </p:cNvPr>
          <p:cNvSpPr/>
          <p:nvPr/>
        </p:nvSpPr>
        <p:spPr>
          <a:xfrm>
            <a:off x="4629873" y="396907"/>
            <a:ext cx="4618299" cy="3550060"/>
          </a:xfrm>
          <a:custGeom>
            <a:avLst/>
            <a:gdLst>
              <a:gd name="connsiteX0" fmla="*/ 4618299 w 4618299"/>
              <a:gd name="connsiteY0" fmla="*/ 3550060 h 3550060"/>
              <a:gd name="connsiteX1" fmla="*/ 2650603 w 4618299"/>
              <a:gd name="connsiteY1" fmla="*/ 239701 h 3550060"/>
              <a:gd name="connsiteX2" fmla="*/ 0 w 4618299"/>
              <a:gd name="connsiteY2" fmla="*/ 517493 h 355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8299" h="3550060">
                <a:moveTo>
                  <a:pt x="4618299" y="3550060"/>
                </a:moveTo>
                <a:cubicBezTo>
                  <a:pt x="4019309" y="2147594"/>
                  <a:pt x="3420320" y="745129"/>
                  <a:pt x="2650603" y="239701"/>
                </a:cubicBezTo>
                <a:cubicBezTo>
                  <a:pt x="1880886" y="-265727"/>
                  <a:pt x="940443" y="125883"/>
                  <a:pt x="0" y="51749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7F4177B-862E-1843-AAF9-EF3FFD174546}"/>
              </a:ext>
            </a:extLst>
          </p:cNvPr>
          <p:cNvSpPr/>
          <p:nvPr/>
        </p:nvSpPr>
        <p:spPr>
          <a:xfrm>
            <a:off x="5078714" y="2257132"/>
            <a:ext cx="4018987" cy="3472336"/>
          </a:xfrm>
          <a:custGeom>
            <a:avLst/>
            <a:gdLst>
              <a:gd name="connsiteX0" fmla="*/ 4421529 w 4421529"/>
              <a:gd name="connsiteY0" fmla="*/ 3472336 h 3472336"/>
              <a:gd name="connsiteX1" fmla="*/ 1932972 w 4421529"/>
              <a:gd name="connsiteY1" fmla="*/ 451344 h 3472336"/>
              <a:gd name="connsiteX2" fmla="*/ 0 w 4421529"/>
              <a:gd name="connsiteY2" fmla="*/ 69379 h 347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1529" h="3472336">
                <a:moveTo>
                  <a:pt x="4421529" y="3472336"/>
                </a:moveTo>
                <a:cubicBezTo>
                  <a:pt x="3545711" y="2245419"/>
                  <a:pt x="2669893" y="1018503"/>
                  <a:pt x="1932972" y="451344"/>
                </a:cubicBezTo>
                <a:cubicBezTo>
                  <a:pt x="1196051" y="-115815"/>
                  <a:pt x="598025" y="-23218"/>
                  <a:pt x="0" y="6937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1B6422-3F65-4245-B2F3-E67F8F7ABCC6}"/>
              </a:ext>
            </a:extLst>
          </p:cNvPr>
          <p:cNvSpPr txBox="1"/>
          <p:nvPr/>
        </p:nvSpPr>
        <p:spPr>
          <a:xfrm>
            <a:off x="8125368" y="11293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877A385-3FFB-B94E-A3E6-AA42F0778A5F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17380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8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3242457" y="4611004"/>
            <a:ext cx="954401" cy="58849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AFDDBD-459C-B14F-B289-78A8C7ECBE7A}"/>
              </a:ext>
            </a:extLst>
          </p:cNvPr>
          <p:cNvGrpSpPr/>
          <p:nvPr/>
        </p:nvGrpSpPr>
        <p:grpSpPr>
          <a:xfrm>
            <a:off x="8054507" y="5711117"/>
            <a:ext cx="2784830" cy="756507"/>
            <a:chOff x="8307661" y="5918165"/>
            <a:chExt cx="2784830" cy="756507"/>
          </a:xfrm>
        </p:grpSpPr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07BB3ED8-6A49-3640-918A-197C8DACD2E6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4D5168E-373D-3245-9288-040943BE1DC7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1C00B7-3887-3F46-BE7A-63F972AEF1B9}"/>
              </a:ext>
            </a:extLst>
          </p:cNvPr>
          <p:cNvSpPr txBox="1"/>
          <p:nvPr/>
        </p:nvSpPr>
        <p:spPr>
          <a:xfrm>
            <a:off x="7771925" y="4458548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C4C5EB1-85A2-7C49-AB78-0D8B026E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07" y="2596410"/>
            <a:ext cx="4623430" cy="1700229"/>
          </a:xfrm>
          <a:prstGeom prst="rect">
            <a:avLst/>
          </a:prstGeom>
        </p:spPr>
      </p:pic>
      <p:sp>
        <p:nvSpPr>
          <p:cNvPr id="2" name="手繪多邊形 1">
            <a:extLst>
              <a:ext uri="{FF2B5EF4-FFF2-40B4-BE49-F238E27FC236}">
                <a16:creationId xmlns:a16="http://schemas.microsoft.com/office/drawing/2014/main" id="{7A507FC8-7B0F-4B47-A23C-6DD86FC17297}"/>
              </a:ext>
            </a:extLst>
          </p:cNvPr>
          <p:cNvSpPr/>
          <p:nvPr/>
        </p:nvSpPr>
        <p:spPr>
          <a:xfrm>
            <a:off x="4271058" y="4327876"/>
            <a:ext cx="3402957" cy="487192"/>
          </a:xfrm>
          <a:custGeom>
            <a:avLst/>
            <a:gdLst>
              <a:gd name="connsiteX0" fmla="*/ 0 w 3402957"/>
              <a:gd name="connsiteY0" fmla="*/ 487192 h 487192"/>
              <a:gd name="connsiteX1" fmla="*/ 2071869 w 3402957"/>
              <a:gd name="connsiteY1" fmla="*/ 1056 h 487192"/>
              <a:gd name="connsiteX2" fmla="*/ 3402957 w 3402957"/>
              <a:gd name="connsiteY2" fmla="*/ 383020 h 48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7" h="487192">
                <a:moveTo>
                  <a:pt x="0" y="487192"/>
                </a:moveTo>
                <a:cubicBezTo>
                  <a:pt x="752355" y="252805"/>
                  <a:pt x="1504710" y="18418"/>
                  <a:pt x="2071869" y="1056"/>
                </a:cubicBezTo>
                <a:cubicBezTo>
                  <a:pt x="2639028" y="-16306"/>
                  <a:pt x="3020992" y="183357"/>
                  <a:pt x="3402957" y="3830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74572" y="551737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31EABCF-DE69-1341-8A9B-D6B9EA25C120}"/>
              </a:ext>
            </a:extLst>
          </p:cNvPr>
          <p:cNvCxnSpPr>
            <a:stCxn id="42" idx="1"/>
            <a:endCxn id="37" idx="3"/>
          </p:cNvCxnSpPr>
          <p:nvPr/>
        </p:nvCxnSpPr>
        <p:spPr>
          <a:xfrm flipH="1">
            <a:off x="5544273" y="6089371"/>
            <a:ext cx="2510235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40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992273" y="285512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6782066" y="4748934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10313103" y="3221837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9805916" y="4850041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3E84C1D-EB8A-4946-BF8C-935078212183}"/>
              </a:ext>
            </a:extLst>
          </p:cNvPr>
          <p:cNvSpPr/>
          <p:nvPr/>
        </p:nvSpPr>
        <p:spPr>
          <a:xfrm>
            <a:off x="11204294" y="3981691"/>
            <a:ext cx="517358" cy="925975"/>
          </a:xfrm>
          <a:custGeom>
            <a:avLst/>
            <a:gdLst>
              <a:gd name="connsiteX0" fmla="*/ 428263 w 517358"/>
              <a:gd name="connsiteY0" fmla="*/ 0 h 925975"/>
              <a:gd name="connsiteX1" fmla="*/ 486136 w 517358"/>
              <a:gd name="connsiteY1" fmla="*/ 381965 h 925975"/>
              <a:gd name="connsiteX2" fmla="*/ 0 w 517358"/>
              <a:gd name="connsiteY2" fmla="*/ 925975 h 9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358" h="925975">
                <a:moveTo>
                  <a:pt x="428263" y="0"/>
                </a:moveTo>
                <a:cubicBezTo>
                  <a:pt x="492888" y="113818"/>
                  <a:pt x="557513" y="227636"/>
                  <a:pt x="486136" y="381965"/>
                </a:cubicBezTo>
                <a:cubicBezTo>
                  <a:pt x="414759" y="536294"/>
                  <a:pt x="207379" y="731134"/>
                  <a:pt x="0" y="9259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DC30B34-61B7-194B-ADFD-1A203F43B54D}"/>
              </a:ext>
            </a:extLst>
          </p:cNvPr>
          <p:cNvSpPr txBox="1"/>
          <p:nvPr/>
        </p:nvSpPr>
        <p:spPr>
          <a:xfrm>
            <a:off x="1914122" y="463188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再次調整權重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的話，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應該如何計算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16948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9633069" y="3156721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7790580-BA3A-0444-BC1F-1837ADB64484}"/>
              </a:ext>
            </a:extLst>
          </p:cNvPr>
          <p:cNvSpPr/>
          <p:nvPr/>
        </p:nvSpPr>
        <p:spPr>
          <a:xfrm>
            <a:off x="9633069" y="4982853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33A0DB2-4A83-C244-8D89-08073D706D0E}"/>
              </a:ext>
            </a:extLst>
          </p:cNvPr>
          <p:cNvSpPr/>
          <p:nvPr/>
        </p:nvSpPr>
        <p:spPr>
          <a:xfrm>
            <a:off x="10341510" y="5414616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901FACE8-0D3F-AA4F-9A87-52CF16BABFAB}"/>
              </a:ext>
            </a:extLst>
          </p:cNvPr>
          <p:cNvSpPr/>
          <p:nvPr/>
        </p:nvSpPr>
        <p:spPr>
          <a:xfrm>
            <a:off x="10357189" y="3588484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001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306494-855F-0A4F-8AE7-508FAD6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1" y="3419525"/>
            <a:ext cx="2536441" cy="25364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F87F08-9999-5947-B2E1-14127350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18650"/>
          <a:stretch/>
        </p:blipFill>
        <p:spPr>
          <a:xfrm>
            <a:off x="7115195" y="2875205"/>
            <a:ext cx="2782944" cy="37773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6F8B-090E-8946-BF47-8FA2B9645208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09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DDB28C-E121-594B-9E86-65AD4469CF61}"/>
              </a:ext>
            </a:extLst>
          </p:cNvPr>
          <p:cNvSpPr/>
          <p:nvPr/>
        </p:nvSpPr>
        <p:spPr>
          <a:xfrm>
            <a:off x="8541208" y="3624471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4B588F-569C-6F45-9764-54CAD29244C6}"/>
              </a:ext>
            </a:extLst>
          </p:cNvPr>
          <p:cNvSpPr/>
          <p:nvPr/>
        </p:nvSpPr>
        <p:spPr>
          <a:xfrm>
            <a:off x="8586959" y="5450603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760AE39-DBA6-564F-B759-3D230A3ED385}"/>
              </a:ext>
            </a:extLst>
          </p:cNvPr>
          <p:cNvSpPr txBox="1"/>
          <p:nvPr/>
        </p:nvSpPr>
        <p:spPr>
          <a:xfrm>
            <a:off x="9303236" y="14960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設定好後，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不會再改變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D37E9C0-3AF3-FC44-B7D4-76B68AE621D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503572" y="2327088"/>
            <a:ext cx="1123103" cy="129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0062CD4A-47F7-1548-ACEB-39044FDB969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798138" y="2327088"/>
            <a:ext cx="828537" cy="312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4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橢圓 39">
            <a:extLst>
              <a:ext uri="{FF2B5EF4-FFF2-40B4-BE49-F238E27FC236}">
                <a16:creationId xmlns:a16="http://schemas.microsoft.com/office/drawing/2014/main" id="{E4F0942A-D852-7746-8458-7861F3377D4B}"/>
              </a:ext>
            </a:extLst>
          </p:cNvPr>
          <p:cNvSpPr/>
          <p:nvPr/>
        </p:nvSpPr>
        <p:spPr>
          <a:xfrm>
            <a:off x="7395961" y="383834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6285279-A606-0E4F-8F26-AC7199C59C19}"/>
              </a:ext>
            </a:extLst>
          </p:cNvPr>
          <p:cNvSpPr/>
          <p:nvPr/>
        </p:nvSpPr>
        <p:spPr>
          <a:xfrm>
            <a:off x="7395961" y="567343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E5FB5C60-A4F5-3A49-9B5A-A97608B25DEB}"/>
              </a:ext>
            </a:extLst>
          </p:cNvPr>
          <p:cNvSpPr/>
          <p:nvPr/>
        </p:nvSpPr>
        <p:spPr>
          <a:xfrm>
            <a:off x="5173884" y="706847"/>
            <a:ext cx="3148313" cy="3101224"/>
          </a:xfrm>
          <a:custGeom>
            <a:avLst/>
            <a:gdLst>
              <a:gd name="connsiteX0" fmla="*/ 3148313 w 3148313"/>
              <a:gd name="connsiteY0" fmla="*/ 3101224 h 3101224"/>
              <a:gd name="connsiteX1" fmla="*/ 1875098 w 3148313"/>
              <a:gd name="connsiteY1" fmla="*/ 265426 h 3101224"/>
              <a:gd name="connsiteX2" fmla="*/ 0 w 3148313"/>
              <a:gd name="connsiteY2" fmla="*/ 288576 h 310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313" h="3101224">
                <a:moveTo>
                  <a:pt x="3148313" y="3101224"/>
                </a:moveTo>
                <a:cubicBezTo>
                  <a:pt x="2774065" y="1917712"/>
                  <a:pt x="2399817" y="734201"/>
                  <a:pt x="1875098" y="265426"/>
                </a:cubicBezTo>
                <a:cubicBezTo>
                  <a:pt x="1350379" y="-203349"/>
                  <a:pt x="675189" y="42613"/>
                  <a:pt x="0" y="28857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9994126E-FBCF-064C-AE70-F605FFCC245D}"/>
              </a:ext>
            </a:extLst>
          </p:cNvPr>
          <p:cNvSpPr/>
          <p:nvPr/>
        </p:nvSpPr>
        <p:spPr>
          <a:xfrm>
            <a:off x="5139159" y="2144313"/>
            <a:ext cx="3067292" cy="3504133"/>
          </a:xfrm>
          <a:custGeom>
            <a:avLst/>
            <a:gdLst>
              <a:gd name="connsiteX0" fmla="*/ 3067292 w 3067292"/>
              <a:gd name="connsiteY0" fmla="*/ 3504133 h 3504133"/>
              <a:gd name="connsiteX1" fmla="*/ 1145894 w 3067292"/>
              <a:gd name="connsiteY1" fmla="*/ 436841 h 3504133"/>
              <a:gd name="connsiteX2" fmla="*/ 0 w 3067292"/>
              <a:gd name="connsiteY2" fmla="*/ 89601 h 350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7292" h="3504133">
                <a:moveTo>
                  <a:pt x="3067292" y="3504133"/>
                </a:moveTo>
                <a:cubicBezTo>
                  <a:pt x="2362200" y="2255031"/>
                  <a:pt x="1657109" y="1005930"/>
                  <a:pt x="1145894" y="436841"/>
                </a:cubicBezTo>
                <a:cubicBezTo>
                  <a:pt x="634679" y="-132248"/>
                  <a:pt x="317339" y="-21324"/>
                  <a:pt x="0" y="8960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D5A2508-18AD-9448-8229-F6E543DD1983}"/>
              </a:ext>
            </a:extLst>
          </p:cNvPr>
          <p:cNvSpPr txBox="1"/>
          <p:nvPr/>
        </p:nvSpPr>
        <p:spPr>
          <a:xfrm>
            <a:off x="7019299" y="4608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CA3E3FF-08CC-C047-BD67-362226120C7D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83937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339686" cy="1084246"/>
            <a:chOff x="659761" y="5571197"/>
            <a:chExt cx="6339686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339686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aseline="30000" dirty="0">
                      <a:latin typeface="Heiti SC Medium" pitchFamily="2" charset="-128"/>
                      <a:ea typeface="Heiti SC Medium" pitchFamily="2" charset="-128"/>
                    </a:rPr>
                    <a:t>3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6111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+70∗0.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4753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88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27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blipFill>
                  <a:blip r:embed="rId3"/>
                  <a:stretch>
                    <a:fillRect l="-1663" t="-72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9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AC7FC574-C4A7-4349-933A-D4E1DF22422C}"/>
              </a:ext>
            </a:extLst>
          </p:cNvPr>
          <p:cNvGrpSpPr/>
          <p:nvPr/>
        </p:nvGrpSpPr>
        <p:grpSpPr>
          <a:xfrm>
            <a:off x="1487805" y="617220"/>
            <a:ext cx="9216390" cy="5623560"/>
            <a:chOff x="1409700" y="274320"/>
            <a:chExt cx="9216390" cy="562356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DD5D0F-9653-594D-903F-4BCF55A35E4D}"/>
                </a:ext>
              </a:extLst>
            </p:cNvPr>
            <p:cNvGrpSpPr/>
            <p:nvPr/>
          </p:nvGrpSpPr>
          <p:grpSpPr>
            <a:xfrm>
              <a:off x="5753100" y="960120"/>
              <a:ext cx="4872990" cy="3525812"/>
              <a:chOff x="6096000" y="548640"/>
              <a:chExt cx="4872990" cy="3525812"/>
            </a:xfrm>
          </p:grpSpPr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581CAF5-D603-904B-963D-CED61D4B42E5}"/>
                  </a:ext>
                </a:extLst>
              </p:cNvPr>
              <p:cNvSpPr/>
              <p:nvPr/>
            </p:nvSpPr>
            <p:spPr>
              <a:xfrm>
                <a:off x="6096000" y="548640"/>
                <a:ext cx="487299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9CF331-EA92-2C4C-ADF8-F5A43C8D9940}"/>
                  </a:ext>
                </a:extLst>
              </p:cNvPr>
              <p:cNvSpPr/>
              <p:nvPr/>
            </p:nvSpPr>
            <p:spPr>
              <a:xfrm>
                <a:off x="8195310" y="308235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A9D22B-E686-884B-8BF6-509DA7292B98}"/>
                  </a:ext>
                </a:extLst>
              </p:cNvPr>
              <p:cNvSpPr/>
              <p:nvPr/>
            </p:nvSpPr>
            <p:spPr>
              <a:xfrm>
                <a:off x="8195310" y="154692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6DD7C98E-CD4E-0641-9543-D115C4988FD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0.6111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0.4753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A463ECD5-85FE-574F-BAFD-873FE03F4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04540A8-8B10-F149-AB57-96E6C9FE51CD}"/>
                </a:ext>
              </a:extLst>
            </p:cNvPr>
            <p:cNvGrpSpPr/>
            <p:nvPr/>
          </p:nvGrpSpPr>
          <p:grpSpPr>
            <a:xfrm>
              <a:off x="1409700" y="960120"/>
              <a:ext cx="3939540" cy="3525812"/>
              <a:chOff x="1466850" y="548640"/>
              <a:chExt cx="3939540" cy="3525812"/>
            </a:xfrm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83935491-72E7-0F4B-BB2A-B025B04F62BA}"/>
                  </a:ext>
                </a:extLst>
              </p:cNvPr>
              <p:cNvSpPr/>
              <p:nvPr/>
            </p:nvSpPr>
            <p:spPr>
              <a:xfrm>
                <a:off x="1466850" y="548640"/>
                <a:ext cx="393954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2B0657-9F20-7C43-9517-81230753A38C}"/>
                  </a:ext>
                </a:extLst>
              </p:cNvPr>
              <p:cNvSpPr/>
              <p:nvPr/>
            </p:nvSpPr>
            <p:spPr>
              <a:xfrm>
                <a:off x="3154680" y="1554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2565EC6-507B-9344-9F6B-1DCF46D21317}"/>
                  </a:ext>
                </a:extLst>
              </p:cNvPr>
              <p:cNvSpPr/>
              <p:nvPr/>
            </p:nvSpPr>
            <p:spPr>
              <a:xfrm>
                <a:off x="3154680" y="3078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D52E0513-F94B-1745-B54D-0D0E8DD92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F5C2F17F-E0B6-484E-BE46-A41C564C6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1685F858-B0FA-CD45-A20C-F3FDEB661153}"/>
                </a:ext>
              </a:extLst>
            </p:cNvPr>
            <p:cNvSpPr/>
            <p:nvPr/>
          </p:nvSpPr>
          <p:spPr>
            <a:xfrm>
              <a:off x="1409700" y="274320"/>
              <a:ext cx="393954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計算第二次迭代的權重</a:t>
              </a:r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168DF121-0CED-7E4C-8115-252FCB42CFDC}"/>
                </a:ext>
              </a:extLst>
            </p:cNvPr>
            <p:cNvSpPr/>
            <p:nvPr/>
          </p:nvSpPr>
          <p:spPr>
            <a:xfrm>
              <a:off x="5753100" y="274320"/>
              <a:ext cx="487299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計算第三次迭代的權重</a:t>
              </a: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7F9E1B0D-8864-894C-A3AD-2E5E20508D03}"/>
                </a:ext>
              </a:extLst>
            </p:cNvPr>
            <p:cNvSpPr/>
            <p:nvPr/>
          </p:nvSpPr>
          <p:spPr>
            <a:xfrm>
              <a:off x="1409700" y="4563442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誤差較大→調整幅度大</a:t>
              </a: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0AC24719-EDE7-5B40-86B2-E728D185793D}"/>
                </a:ext>
              </a:extLst>
            </p:cNvPr>
            <p:cNvSpPr/>
            <p:nvPr/>
          </p:nvSpPr>
          <p:spPr>
            <a:xfrm>
              <a:off x="5753100" y="4563442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誤差較小→調整幅度小</a:t>
              </a:r>
            </a:p>
          </p:txBody>
        </p: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84ED3991-B786-EA48-9FAF-F1159403CC23}"/>
                </a:ext>
              </a:extLst>
            </p:cNvPr>
            <p:cNvSpPr/>
            <p:nvPr/>
          </p:nvSpPr>
          <p:spPr>
            <a:xfrm>
              <a:off x="1409700" y="5285906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誤差為正→往正方向調整</a:t>
              </a:r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11E45C1D-8179-7743-8C0B-3DA45FE690F6}"/>
                </a:ext>
              </a:extLst>
            </p:cNvPr>
            <p:cNvSpPr/>
            <p:nvPr/>
          </p:nvSpPr>
          <p:spPr>
            <a:xfrm>
              <a:off x="5753100" y="5285906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誤差為負→往負方向調整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05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9DD5D0F-9653-594D-903F-4BCF55A35E4D}"/>
              </a:ext>
            </a:extLst>
          </p:cNvPr>
          <p:cNvGrpSpPr/>
          <p:nvPr/>
        </p:nvGrpSpPr>
        <p:grpSpPr>
          <a:xfrm>
            <a:off x="5831205" y="1303020"/>
            <a:ext cx="4872990" cy="3525812"/>
            <a:chOff x="6096000" y="548640"/>
            <a:chExt cx="4872990" cy="3525812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581CAF5-D603-904B-963D-CED61D4B42E5}"/>
                </a:ext>
              </a:extLst>
            </p:cNvPr>
            <p:cNvSpPr/>
            <p:nvPr/>
          </p:nvSpPr>
          <p:spPr>
            <a:xfrm>
              <a:off x="6096000" y="548640"/>
              <a:ext cx="487299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9CF331-EA92-2C4C-ADF8-F5A43C8D9940}"/>
                </a:ext>
              </a:extLst>
            </p:cNvPr>
            <p:cNvSpPr/>
            <p:nvPr/>
          </p:nvSpPr>
          <p:spPr>
            <a:xfrm>
              <a:off x="8195310" y="308235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7A9D22B-E686-884B-8BF6-509DA7292B98}"/>
                </a:ext>
              </a:extLst>
            </p:cNvPr>
            <p:cNvSpPr/>
            <p:nvPr/>
          </p:nvSpPr>
          <p:spPr>
            <a:xfrm>
              <a:off x="8195310" y="154692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DD7C98E-CD4E-0641-9543-D115C4988FDC}"/>
                    </a:ext>
                  </a:extLst>
                </p:cNvPr>
                <p:cNvSpPr txBox="1"/>
                <p:nvPr/>
              </p:nvSpPr>
              <p:spPr>
                <a:xfrm>
                  <a:off x="6268029" y="858840"/>
                  <a:ext cx="4528932" cy="2905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0.6111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0.679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.679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0.4753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A463ECD5-85FE-574F-BAFD-873FE03F4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029" y="858840"/>
                  <a:ext cx="4528932" cy="29054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04540A8-8B10-F149-AB57-96E6C9FE51CD}"/>
              </a:ext>
            </a:extLst>
          </p:cNvPr>
          <p:cNvGrpSpPr/>
          <p:nvPr/>
        </p:nvGrpSpPr>
        <p:grpSpPr>
          <a:xfrm>
            <a:off x="1487805" y="1303020"/>
            <a:ext cx="3939540" cy="3525812"/>
            <a:chOff x="1466850" y="548640"/>
            <a:chExt cx="3939540" cy="3525812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83935491-72E7-0F4B-BB2A-B025B04F62BA}"/>
                </a:ext>
              </a:extLst>
            </p:cNvPr>
            <p:cNvSpPr/>
            <p:nvPr/>
          </p:nvSpPr>
          <p:spPr>
            <a:xfrm>
              <a:off x="1466850" y="548640"/>
              <a:ext cx="393954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52B0657-9F20-7C43-9517-81230753A38C}"/>
                </a:ext>
              </a:extLst>
            </p:cNvPr>
            <p:cNvSpPr/>
            <p:nvPr/>
          </p:nvSpPr>
          <p:spPr>
            <a:xfrm>
              <a:off x="3154680" y="1554480"/>
              <a:ext cx="186309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2565EC6-507B-9344-9F6B-1DCF46D21317}"/>
                </a:ext>
              </a:extLst>
            </p:cNvPr>
            <p:cNvSpPr/>
            <p:nvPr/>
          </p:nvSpPr>
          <p:spPr>
            <a:xfrm>
              <a:off x="3154680" y="3078480"/>
              <a:ext cx="186309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2E0513-F94B-1745-B54D-0D0E8DD928C8}"/>
                    </a:ext>
                  </a:extLst>
                </p:cNvPr>
                <p:cNvSpPr txBox="1"/>
                <p:nvPr/>
              </p:nvSpPr>
              <p:spPr>
                <a:xfrm>
                  <a:off x="1712366" y="864996"/>
                  <a:ext cx="3448508" cy="28931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0.679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F5C2F17F-E0B6-484E-BE46-A41C564C6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366" y="864996"/>
                  <a:ext cx="3448508" cy="28931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11E45C1D-8179-7743-8C0B-3DA45FE690F6}"/>
              </a:ext>
            </a:extLst>
          </p:cNvPr>
          <p:cNvSpPr/>
          <p:nvPr/>
        </p:nvSpPr>
        <p:spPr>
          <a:xfrm>
            <a:off x="5831205" y="5628806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誤差為負→往負方向調整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685F858-B0FA-CD45-A20C-F3FDEB661153}"/>
              </a:ext>
            </a:extLst>
          </p:cNvPr>
          <p:cNvSpPr/>
          <p:nvPr/>
        </p:nvSpPr>
        <p:spPr>
          <a:xfrm>
            <a:off x="1487805" y="617220"/>
            <a:ext cx="393954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計算第二次迭代的權重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4ED3991-B786-EA48-9FAF-F1159403CC23}"/>
              </a:ext>
            </a:extLst>
          </p:cNvPr>
          <p:cNvSpPr/>
          <p:nvPr/>
        </p:nvSpPr>
        <p:spPr>
          <a:xfrm>
            <a:off x="1487805" y="5628806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誤差為正→往正方向調整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168DF121-0CED-7E4C-8115-252FCB42CFDC}"/>
              </a:ext>
            </a:extLst>
          </p:cNvPr>
          <p:cNvSpPr/>
          <p:nvPr/>
        </p:nvSpPr>
        <p:spPr>
          <a:xfrm>
            <a:off x="5831205" y="617220"/>
            <a:ext cx="487299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計算第三次迭代的權重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B077462-5FE0-6F4D-87B3-DA82C3F607F7}"/>
              </a:ext>
            </a:extLst>
          </p:cNvPr>
          <p:cNvSpPr/>
          <p:nvPr/>
        </p:nvSpPr>
        <p:spPr>
          <a:xfrm>
            <a:off x="1242288" y="4072607"/>
            <a:ext cx="9693737" cy="1667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F9E1B0D-8864-894C-A3AD-2E5E20508D03}"/>
              </a:ext>
            </a:extLst>
          </p:cNvPr>
          <p:cNvSpPr/>
          <p:nvPr/>
        </p:nvSpPr>
        <p:spPr>
          <a:xfrm>
            <a:off x="1487805" y="4906342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誤差較大→調整幅度大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0AC24719-EDE7-5B40-86B2-E728D185793D}"/>
              </a:ext>
            </a:extLst>
          </p:cNvPr>
          <p:cNvSpPr/>
          <p:nvPr/>
        </p:nvSpPr>
        <p:spPr>
          <a:xfrm>
            <a:off x="5831205" y="4906342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誤差較小→調整幅度小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FB202C9-82D9-5D47-90B8-572CDD2777C1}"/>
              </a:ext>
            </a:extLst>
          </p:cNvPr>
          <p:cNvSpPr/>
          <p:nvPr/>
        </p:nvSpPr>
        <p:spPr>
          <a:xfrm>
            <a:off x="1733321" y="4828832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E75F3F4D-89D7-6C43-9AA6-C9BAB09F81BD}"/>
              </a:ext>
            </a:extLst>
          </p:cNvPr>
          <p:cNvSpPr/>
          <p:nvPr/>
        </p:nvSpPr>
        <p:spPr>
          <a:xfrm>
            <a:off x="6543446" y="4806727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922C3F7F-5480-CF41-BA09-E93B9FA12536}"/>
              </a:ext>
            </a:extLst>
          </p:cNvPr>
          <p:cNvSpPr/>
          <p:nvPr/>
        </p:nvSpPr>
        <p:spPr>
          <a:xfrm>
            <a:off x="4851806" y="4553760"/>
            <a:ext cx="1863320" cy="361853"/>
          </a:xfrm>
          <a:custGeom>
            <a:avLst/>
            <a:gdLst>
              <a:gd name="connsiteX0" fmla="*/ 0 w 1898248"/>
              <a:gd name="connsiteY0" fmla="*/ 347255 h 358830"/>
              <a:gd name="connsiteX1" fmla="*/ 925974 w 1898248"/>
              <a:gd name="connsiteY1" fmla="*/ 15 h 358830"/>
              <a:gd name="connsiteX2" fmla="*/ 1898248 w 1898248"/>
              <a:gd name="connsiteY2" fmla="*/ 358830 h 35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248" h="358830">
                <a:moveTo>
                  <a:pt x="0" y="347255"/>
                </a:moveTo>
                <a:cubicBezTo>
                  <a:pt x="304799" y="172670"/>
                  <a:pt x="609599" y="-1914"/>
                  <a:pt x="925974" y="15"/>
                </a:cubicBezTo>
                <a:cubicBezTo>
                  <a:pt x="1242349" y="1944"/>
                  <a:pt x="1570298" y="180387"/>
                  <a:pt x="1898248" y="35883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4176AD-123A-9448-A381-0A2F15D7E815}"/>
              </a:ext>
            </a:extLst>
          </p:cNvPr>
          <p:cNvSpPr txBox="1"/>
          <p:nvPr/>
        </p:nvSpPr>
        <p:spPr>
          <a:xfrm>
            <a:off x="2765170" y="413182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在此的誤差「大、小」是指取完絕對值後的比較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7204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8802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用健康照護的例子理解學習演算法後，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以下有毛毛蟲與昆蟲的資料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我們實際來看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類神經網路是如何透過昆蟲資料學習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讓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長度與寬度的資料輸入類神經網路後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能夠輸出正確的類別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CFD101-C6E7-0446-9EBC-47024FDF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77" y="3429000"/>
            <a:ext cx="577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44D1CD-C3D9-FF4E-873B-3F66CA6E319F}"/>
              </a:ext>
            </a:extLst>
          </p:cNvPr>
          <p:cNvSpPr/>
          <p:nvPr/>
        </p:nvSpPr>
        <p:spPr>
          <a:xfrm>
            <a:off x="6026006" y="3096082"/>
            <a:ext cx="2330370" cy="23865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189204-BCC7-5448-8863-50D96EA2542A}"/>
              </a:ext>
            </a:extLst>
          </p:cNvPr>
          <p:cNvSpPr/>
          <p:nvPr/>
        </p:nvSpPr>
        <p:spPr>
          <a:xfrm>
            <a:off x="3634176" y="1690688"/>
            <a:ext cx="4333379" cy="119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B923377-D8AA-9C42-AD6A-9DD41D53489B}"/>
              </a:ext>
            </a:extLst>
          </p:cNvPr>
          <p:cNvSpPr txBox="1"/>
          <p:nvPr/>
        </p:nvSpPr>
        <p:spPr>
          <a:xfrm>
            <a:off x="342655" y="163755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設定好𝜃值與學習率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7" name="手繪多邊形 26">
            <a:extLst>
              <a:ext uri="{FF2B5EF4-FFF2-40B4-BE49-F238E27FC236}">
                <a16:creationId xmlns:a16="http://schemas.microsoft.com/office/drawing/2014/main" id="{0519D2A0-A123-724D-A897-10C3684DA818}"/>
              </a:ext>
            </a:extLst>
          </p:cNvPr>
          <p:cNvSpPr/>
          <p:nvPr/>
        </p:nvSpPr>
        <p:spPr>
          <a:xfrm>
            <a:off x="2465408" y="2129742"/>
            <a:ext cx="1030146" cy="591852"/>
          </a:xfrm>
          <a:custGeom>
            <a:avLst/>
            <a:gdLst>
              <a:gd name="connsiteX0" fmla="*/ 0 w 1030146"/>
              <a:gd name="connsiteY0" fmla="*/ 0 h 591852"/>
              <a:gd name="connsiteX1" fmla="*/ 474562 w 1030146"/>
              <a:gd name="connsiteY1" fmla="*/ 532435 h 591852"/>
              <a:gd name="connsiteX2" fmla="*/ 1030146 w 1030146"/>
              <a:gd name="connsiteY2" fmla="*/ 555585 h 59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146" h="591852">
                <a:moveTo>
                  <a:pt x="0" y="0"/>
                </a:moveTo>
                <a:cubicBezTo>
                  <a:pt x="151435" y="219919"/>
                  <a:pt x="302871" y="439838"/>
                  <a:pt x="474562" y="532435"/>
                </a:cubicBezTo>
                <a:cubicBezTo>
                  <a:pt x="646253" y="625033"/>
                  <a:pt x="838199" y="590309"/>
                  <a:pt x="1030146" y="55558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FFDF53-2DB4-9E45-917F-7C45709DC496}"/>
              </a:ext>
            </a:extLst>
          </p:cNvPr>
          <p:cNvSpPr txBox="1"/>
          <p:nvPr/>
        </p:nvSpPr>
        <p:spPr>
          <a:xfrm>
            <a:off x="8657005" y="4440688"/>
            <a:ext cx="3618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選擇使用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毛毛蟲定義為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瓢蟲則定義為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3D7DAB4-59E3-264B-9F28-31F543179C4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689761" y="4806170"/>
            <a:ext cx="967244" cy="2346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6A63FD42-27EC-1C4C-9FA3-590B391B4B7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0466154" y="2417312"/>
            <a:ext cx="402474" cy="2023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03A6A0D-CC7C-5349-8491-187052FE7859}"/>
              </a:ext>
            </a:extLst>
          </p:cNvPr>
          <p:cNvSpPr/>
          <p:nvPr/>
        </p:nvSpPr>
        <p:spPr>
          <a:xfrm>
            <a:off x="2343667" y="2965341"/>
            <a:ext cx="1807408" cy="284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8181C12-C092-B945-B985-3DAFCCEC14A5}"/>
              </a:ext>
            </a:extLst>
          </p:cNvPr>
          <p:cNvSpPr txBox="1"/>
          <p:nvPr/>
        </p:nvSpPr>
        <p:spPr>
          <a:xfrm>
            <a:off x="736993" y="61161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設定初始權重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手繪多邊形 41">
            <a:extLst>
              <a:ext uri="{FF2B5EF4-FFF2-40B4-BE49-F238E27FC236}">
                <a16:creationId xmlns:a16="http://schemas.microsoft.com/office/drawing/2014/main" id="{CF2FFDA1-9AEE-6C42-B658-A00DCBE10FC9}"/>
              </a:ext>
            </a:extLst>
          </p:cNvPr>
          <p:cNvSpPr/>
          <p:nvPr/>
        </p:nvSpPr>
        <p:spPr>
          <a:xfrm>
            <a:off x="2928395" y="5891514"/>
            <a:ext cx="838367" cy="567159"/>
          </a:xfrm>
          <a:custGeom>
            <a:avLst/>
            <a:gdLst>
              <a:gd name="connsiteX0" fmla="*/ 0 w 838367"/>
              <a:gd name="connsiteY0" fmla="*/ 567159 h 567159"/>
              <a:gd name="connsiteX1" fmla="*/ 729205 w 838367"/>
              <a:gd name="connsiteY1" fmla="*/ 370390 h 567159"/>
              <a:gd name="connsiteX2" fmla="*/ 821802 w 838367"/>
              <a:gd name="connsiteY2" fmla="*/ 0 h 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7" h="567159">
                <a:moveTo>
                  <a:pt x="0" y="567159"/>
                </a:moveTo>
                <a:cubicBezTo>
                  <a:pt x="296119" y="516037"/>
                  <a:pt x="592238" y="464916"/>
                  <a:pt x="729205" y="370390"/>
                </a:cubicBezTo>
                <a:cubicBezTo>
                  <a:pt x="866172" y="275864"/>
                  <a:pt x="843987" y="137932"/>
                  <a:pt x="821802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309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992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27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6714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DEFE26-38EE-2441-8A28-EE39097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47" y="3196035"/>
            <a:ext cx="3272869" cy="32728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FF06AC-CB91-A845-8FBB-413F060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0" y="3429000"/>
            <a:ext cx="3039904" cy="30399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878616-7D69-854D-8DDF-168F5D799787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6708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543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2FE27-6304-214B-ABF0-69D431DC0D6A}"/>
              </a:ext>
            </a:extLst>
          </p:cNvPr>
          <p:cNvGrpSpPr/>
          <p:nvPr/>
        </p:nvGrpSpPr>
        <p:grpSpPr>
          <a:xfrm>
            <a:off x="537820" y="2329113"/>
            <a:ext cx="7768027" cy="4406778"/>
            <a:chOff x="537820" y="2329113"/>
            <a:chExt cx="7768027" cy="44067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D87A3C3-69E3-664C-B682-EF0126D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20" y="2329113"/>
              <a:ext cx="7768027" cy="4406778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572FB4-BD15-914B-B84D-BB50AB2646AD}"/>
                </a:ext>
              </a:extLst>
            </p:cNvPr>
            <p:cNvSpPr txBox="1"/>
            <p:nvPr/>
          </p:nvSpPr>
          <p:spPr>
            <a:xfrm>
              <a:off x="7878529" y="4555652"/>
              <a:ext cx="336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sz="20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4421833" y="1730955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在上一個章節中，我們介紹到「符號函數」，</a:t>
            </a:r>
            <a:endParaRPr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但它是唯一的激勵函數嗎？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5BC3D-BF52-5F4A-81A6-CBC12C89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14"/>
          <a:stretch/>
        </p:blipFill>
        <p:spPr>
          <a:xfrm>
            <a:off x="8743800" y="2950280"/>
            <a:ext cx="2196000" cy="957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30BB29-3B38-B84B-85F2-95D6F117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3" r="34560"/>
          <a:stretch/>
        </p:blipFill>
        <p:spPr>
          <a:xfrm>
            <a:off x="8329800" y="4043012"/>
            <a:ext cx="3024000" cy="9510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6C4FE2-2384-FD41-A9FE-B70053E6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0"/>
          <a:stretch/>
        </p:blipFill>
        <p:spPr>
          <a:xfrm>
            <a:off x="8527800" y="5129400"/>
            <a:ext cx="2628000" cy="9485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BCC47-F683-BC46-A495-0E279C4A978C}"/>
              </a:ext>
            </a:extLst>
          </p:cNvPr>
          <p:cNvSpPr>
            <a:spLocks noChangeAspect="1"/>
          </p:cNvSpPr>
          <p:nvPr/>
        </p:nvSpPr>
        <p:spPr>
          <a:xfrm>
            <a:off x="5859446" y="3765707"/>
            <a:ext cx="1980000" cy="19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4953D7D-4904-EB48-BD01-F8983F4ED3B0}"/>
              </a:ext>
            </a:extLst>
          </p:cNvPr>
          <p:cNvCxnSpPr/>
          <p:nvPr/>
        </p:nvCxnSpPr>
        <p:spPr>
          <a:xfrm flipH="1">
            <a:off x="7266432" y="2514244"/>
            <a:ext cx="329184" cy="1251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02F94-AD2D-2443-B002-B6B05ABB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69" y="1511661"/>
            <a:ext cx="5590427" cy="4981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558045" y="2644170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除了符號函數以外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當然還有其他適用的激勵函數，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像是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步階函數、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形函數、斜坡函數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甚至是可以自己設計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710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411972" y="399420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在第二章，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識別貓花紋的例子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最後判斷計算的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y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值是否等於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6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其實就是一種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自行設計的激勵函數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72B608-13BF-2642-BC43-A5ED4445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9" y="1663465"/>
            <a:ext cx="1522228" cy="17655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18988-A482-714F-9385-0D4CADD3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0" y="1425294"/>
            <a:ext cx="6092392" cy="54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2139" y="1690688"/>
            <a:ext cx="818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「步階函數」與「符號函數」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，通常是用來做資料的分類。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符號函數能夠將資料分為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步階函數則是將資料分為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2673349" y="3020417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6096000" y="301625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41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31703</TotalTime>
  <Words>3326</Words>
  <Application>Microsoft Macintosh PowerPoint</Application>
  <PresentationFormat>寬螢幕</PresentationFormat>
  <Paragraphs>708</Paragraphs>
  <Slides>50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Heiti SC Medium</vt:lpstr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什麼是激勵函數？</vt:lpstr>
      <vt:lpstr>什麼是激勵函數？</vt:lpstr>
      <vt:lpstr>什麼是激勵函數？</vt:lpstr>
      <vt:lpstr>什麼是激勵函數？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67</cp:revision>
  <dcterms:created xsi:type="dcterms:W3CDTF">2022-01-05T17:12:29Z</dcterms:created>
  <dcterms:modified xsi:type="dcterms:W3CDTF">2022-04-15T06:13:49Z</dcterms:modified>
</cp:coreProperties>
</file>